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0387" autoAdjust="0"/>
  </p:normalViewPr>
  <p:slideViewPr>
    <p:cSldViewPr snapToGrid="0">
      <p:cViewPr varScale="1">
        <p:scale>
          <a:sx n="89" d="100"/>
          <a:sy n="89" d="100"/>
        </p:scale>
        <p:origin x="12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17DC7-95F9-46E8-A1DA-9E127CD52083}" type="datetimeFigureOut">
              <a:rPr lang="de-DE" smtClean="0"/>
              <a:t>15.06.2025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95E53-F2C0-4721-A1EE-1A759655FD1C}" type="slidenum">
              <a:rPr lang="de-DE" smtClean="0"/>
              <a:t>‹Nr.›</a:t>
            </a:fld>
            <a:endParaRPr lang="de-DE"/>
          </a:p>
        </p:txBody>
      </p:sp>
    </p:spTree>
    <p:extLst>
      <p:ext uri="{BB962C8B-B14F-4D97-AF65-F5344CB8AC3E}">
        <p14:creationId xmlns:p14="http://schemas.microsoft.com/office/powerpoint/2010/main" val="3447783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E31E6-2227-28F2-DCA7-D79D34BDCE7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7367E61-DAFC-68A2-3464-1741D87C19B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F583534-63B8-767A-2CE9-7D358F8E523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7260EED-3037-B0B0-FF28-CDB059FE002B}"/>
              </a:ext>
            </a:extLst>
          </p:cNvPr>
          <p:cNvSpPr>
            <a:spLocks noGrp="1"/>
          </p:cNvSpPr>
          <p:nvPr>
            <p:ph type="sldNum" sz="quarter" idx="5"/>
          </p:nvPr>
        </p:nvSpPr>
        <p:spPr/>
        <p:txBody>
          <a:bodyPr/>
          <a:lstStyle/>
          <a:p>
            <a:fld id="{4D995E53-F2C0-4721-A1EE-1A759655FD1C}" type="slidenum">
              <a:rPr lang="de-DE" smtClean="0"/>
              <a:t>1</a:t>
            </a:fld>
            <a:endParaRPr lang="de-DE"/>
          </a:p>
        </p:txBody>
      </p:sp>
    </p:spTree>
    <p:extLst>
      <p:ext uri="{BB962C8B-B14F-4D97-AF65-F5344CB8AC3E}">
        <p14:creationId xmlns:p14="http://schemas.microsoft.com/office/powerpoint/2010/main" val="3282771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GB"/>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GB"/>
          </a:p>
        </p:txBody>
      </p:sp>
    </p:spTree>
    <p:extLst>
      <p:ext uri="{BB962C8B-B14F-4D97-AF65-F5344CB8AC3E}">
        <p14:creationId xmlns:p14="http://schemas.microsoft.com/office/powerpoint/2010/main" val="363059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FDFC82F5-4BEC-4C6D-AC7E-0EBE1A7D0913}" type="datetimeFigureOut">
              <a:rPr lang="en-GB" smtClean="0"/>
              <a:t>15/06/2025</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E935CC27-B294-42F1-A53F-8B1BF24D38A0}" type="slidenum">
              <a:rPr lang="en-GB" smtClean="0"/>
              <a:t>‹Nr.›</a:t>
            </a:fld>
            <a:endParaRPr lang="en-GB"/>
          </a:p>
        </p:txBody>
      </p:sp>
    </p:spTree>
    <p:extLst>
      <p:ext uri="{BB962C8B-B14F-4D97-AF65-F5344CB8AC3E}">
        <p14:creationId xmlns:p14="http://schemas.microsoft.com/office/powerpoint/2010/main" val="293314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FDFC82F5-4BEC-4C6D-AC7E-0EBE1A7D0913}" type="datetimeFigureOut">
              <a:rPr lang="en-GB" smtClean="0"/>
              <a:t>15/06/2025</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E935CC27-B294-42F1-A53F-8B1BF24D38A0}" type="slidenum">
              <a:rPr lang="en-GB" smtClean="0"/>
              <a:t>‹Nr.›</a:t>
            </a:fld>
            <a:endParaRPr lang="en-GB"/>
          </a:p>
        </p:txBody>
      </p:sp>
    </p:spTree>
    <p:extLst>
      <p:ext uri="{BB962C8B-B14F-4D97-AF65-F5344CB8AC3E}">
        <p14:creationId xmlns:p14="http://schemas.microsoft.com/office/powerpoint/2010/main" val="3691856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FDFC82F5-4BEC-4C6D-AC7E-0EBE1A7D0913}" type="datetimeFigureOut">
              <a:rPr lang="en-GB" smtClean="0"/>
              <a:t>15/06/2025</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E935CC27-B294-42F1-A53F-8B1BF24D38A0}" type="slidenum">
              <a:rPr lang="en-GB" smtClean="0"/>
              <a:t>‹Nr.›</a:t>
            </a:fld>
            <a:endParaRPr lang="en-GB"/>
          </a:p>
        </p:txBody>
      </p:sp>
    </p:spTree>
    <p:extLst>
      <p:ext uri="{BB962C8B-B14F-4D97-AF65-F5344CB8AC3E}">
        <p14:creationId xmlns:p14="http://schemas.microsoft.com/office/powerpoint/2010/main" val="40353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GB"/>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FDFC82F5-4BEC-4C6D-AC7E-0EBE1A7D0913}" type="datetimeFigureOut">
              <a:rPr lang="en-GB" smtClean="0"/>
              <a:t>15/06/2025</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E935CC27-B294-42F1-A53F-8B1BF24D38A0}" type="slidenum">
              <a:rPr lang="en-GB" smtClean="0"/>
              <a:t>‹Nr.›</a:t>
            </a:fld>
            <a:endParaRPr lang="en-GB"/>
          </a:p>
        </p:txBody>
      </p:sp>
    </p:spTree>
    <p:extLst>
      <p:ext uri="{BB962C8B-B14F-4D97-AF65-F5344CB8AC3E}">
        <p14:creationId xmlns:p14="http://schemas.microsoft.com/office/powerpoint/2010/main" val="53203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p:cNvSpPr>
            <a:spLocks noGrp="1"/>
          </p:cNvSpPr>
          <p:nvPr>
            <p:ph type="dt" sz="half" idx="10"/>
          </p:nvPr>
        </p:nvSpPr>
        <p:spPr/>
        <p:txBody>
          <a:bodyPr/>
          <a:lstStyle/>
          <a:p>
            <a:fld id="{FDFC82F5-4BEC-4C6D-AC7E-0EBE1A7D0913}" type="datetimeFigureOut">
              <a:rPr lang="en-GB" smtClean="0"/>
              <a:t>15/06/2025</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E935CC27-B294-42F1-A53F-8B1BF24D38A0}" type="slidenum">
              <a:rPr lang="en-GB" smtClean="0"/>
              <a:t>‹Nr.›</a:t>
            </a:fld>
            <a:endParaRPr lang="en-GB"/>
          </a:p>
        </p:txBody>
      </p:sp>
    </p:spTree>
    <p:extLst>
      <p:ext uri="{BB962C8B-B14F-4D97-AF65-F5344CB8AC3E}">
        <p14:creationId xmlns:p14="http://schemas.microsoft.com/office/powerpoint/2010/main" val="3937680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en-GB"/>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p:cNvSpPr>
            <a:spLocks noGrp="1"/>
          </p:cNvSpPr>
          <p:nvPr>
            <p:ph type="dt" sz="half" idx="10"/>
          </p:nvPr>
        </p:nvSpPr>
        <p:spPr/>
        <p:txBody>
          <a:bodyPr/>
          <a:lstStyle/>
          <a:p>
            <a:fld id="{FDFC82F5-4BEC-4C6D-AC7E-0EBE1A7D0913}" type="datetimeFigureOut">
              <a:rPr lang="en-GB" smtClean="0"/>
              <a:t>15/06/2025</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E935CC27-B294-42F1-A53F-8B1BF24D38A0}" type="slidenum">
              <a:rPr lang="en-GB" smtClean="0"/>
              <a:t>‹Nr.›</a:t>
            </a:fld>
            <a:endParaRPr lang="en-GB"/>
          </a:p>
        </p:txBody>
      </p:sp>
    </p:spTree>
    <p:extLst>
      <p:ext uri="{BB962C8B-B14F-4D97-AF65-F5344CB8AC3E}">
        <p14:creationId xmlns:p14="http://schemas.microsoft.com/office/powerpoint/2010/main" val="103923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Datumsplatzhalter 2"/>
          <p:cNvSpPr>
            <a:spLocks noGrp="1"/>
          </p:cNvSpPr>
          <p:nvPr>
            <p:ph type="dt" sz="half" idx="10"/>
          </p:nvPr>
        </p:nvSpPr>
        <p:spPr/>
        <p:txBody>
          <a:bodyPr/>
          <a:lstStyle/>
          <a:p>
            <a:fld id="{FDFC82F5-4BEC-4C6D-AC7E-0EBE1A7D0913}" type="datetimeFigureOut">
              <a:rPr lang="en-GB" smtClean="0"/>
              <a:t>15/06/2025</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E935CC27-B294-42F1-A53F-8B1BF24D38A0}" type="slidenum">
              <a:rPr lang="en-GB" smtClean="0"/>
              <a:t>‹Nr.›</a:t>
            </a:fld>
            <a:endParaRPr lang="en-GB"/>
          </a:p>
        </p:txBody>
      </p:sp>
    </p:spTree>
    <p:extLst>
      <p:ext uri="{BB962C8B-B14F-4D97-AF65-F5344CB8AC3E}">
        <p14:creationId xmlns:p14="http://schemas.microsoft.com/office/powerpoint/2010/main" val="281631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DFC82F5-4BEC-4C6D-AC7E-0EBE1A7D0913}" type="datetimeFigureOut">
              <a:rPr lang="en-GB" smtClean="0"/>
              <a:t>15/06/2025</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E935CC27-B294-42F1-A53F-8B1BF24D38A0}" type="slidenum">
              <a:rPr lang="en-GB" smtClean="0"/>
              <a:t>‹Nr.›</a:t>
            </a:fld>
            <a:endParaRPr lang="en-GB"/>
          </a:p>
        </p:txBody>
      </p:sp>
    </p:spTree>
    <p:extLst>
      <p:ext uri="{BB962C8B-B14F-4D97-AF65-F5344CB8AC3E}">
        <p14:creationId xmlns:p14="http://schemas.microsoft.com/office/powerpoint/2010/main" val="222555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GB"/>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DFC82F5-4BEC-4C6D-AC7E-0EBE1A7D0913}" type="datetimeFigureOut">
              <a:rPr lang="en-GB" smtClean="0"/>
              <a:t>15/06/2025</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E935CC27-B294-42F1-A53F-8B1BF24D38A0}" type="slidenum">
              <a:rPr lang="en-GB" smtClean="0"/>
              <a:t>‹Nr.›</a:t>
            </a:fld>
            <a:endParaRPr lang="en-GB"/>
          </a:p>
        </p:txBody>
      </p:sp>
    </p:spTree>
    <p:extLst>
      <p:ext uri="{BB962C8B-B14F-4D97-AF65-F5344CB8AC3E}">
        <p14:creationId xmlns:p14="http://schemas.microsoft.com/office/powerpoint/2010/main" val="348350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GB"/>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DFC82F5-4BEC-4C6D-AC7E-0EBE1A7D0913}" type="datetimeFigureOut">
              <a:rPr lang="en-GB" smtClean="0"/>
              <a:t>15/06/2025</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E935CC27-B294-42F1-A53F-8B1BF24D38A0}" type="slidenum">
              <a:rPr lang="en-GB" smtClean="0"/>
              <a:t>‹Nr.›</a:t>
            </a:fld>
            <a:endParaRPr lang="en-GB"/>
          </a:p>
        </p:txBody>
      </p:sp>
    </p:spTree>
    <p:extLst>
      <p:ext uri="{BB962C8B-B14F-4D97-AF65-F5344CB8AC3E}">
        <p14:creationId xmlns:p14="http://schemas.microsoft.com/office/powerpoint/2010/main" val="312679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C82F5-4BEC-4C6D-AC7E-0EBE1A7D0913}" type="datetimeFigureOut">
              <a:rPr lang="en-GB" smtClean="0"/>
              <a:t>15/06/2025</a:t>
            </a:fld>
            <a:endParaRPr lang="en-GB"/>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5CC27-B294-42F1-A53F-8B1BF24D38A0}" type="slidenum">
              <a:rPr lang="en-GB" smtClean="0"/>
              <a:t>‹Nr.›</a:t>
            </a:fld>
            <a:endParaRPr lang="en-GB"/>
          </a:p>
        </p:txBody>
      </p:sp>
      <p:pic>
        <p:nvPicPr>
          <p:cNvPr id="7" name="Grafik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6516" y="5105840"/>
            <a:ext cx="2798028" cy="1969480"/>
          </a:xfrm>
          <a:prstGeom prst="rect">
            <a:avLst/>
          </a:prstGeom>
        </p:spPr>
      </p:pic>
    </p:spTree>
    <p:extLst>
      <p:ext uri="{BB962C8B-B14F-4D97-AF65-F5344CB8AC3E}">
        <p14:creationId xmlns:p14="http://schemas.microsoft.com/office/powerpoint/2010/main" val="945937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66969-3C51-BF37-C0B8-A8113D9DFFD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D9A112-99BC-FDD3-2640-7CD603F4A7ED}"/>
              </a:ext>
            </a:extLst>
          </p:cNvPr>
          <p:cNvSpPr>
            <a:spLocks noGrp="1"/>
          </p:cNvSpPr>
          <p:nvPr>
            <p:ph type="title"/>
          </p:nvPr>
        </p:nvSpPr>
        <p:spPr/>
        <p:txBody>
          <a:bodyPr>
            <a:normAutofit/>
          </a:bodyPr>
          <a:lstStyle/>
          <a:p>
            <a:r>
              <a:rPr lang="en-US" sz="2900" dirty="0"/>
              <a:t>Cognitive Architecture for Industrial Knowledge Retention: </a:t>
            </a:r>
            <a:br>
              <a:rPr lang="en-US" sz="2900" dirty="0"/>
            </a:br>
            <a:r>
              <a:rPr lang="en-US" sz="2900" dirty="0"/>
              <a:t>An LLM-Based Agentic Memory Framework</a:t>
            </a:r>
            <a:endParaRPr lang="en-GB" sz="2900" dirty="0"/>
          </a:p>
        </p:txBody>
      </p:sp>
      <p:sp>
        <p:nvSpPr>
          <p:cNvPr id="6" name="Textfeld 5">
            <a:extLst>
              <a:ext uri="{FF2B5EF4-FFF2-40B4-BE49-F238E27FC236}">
                <a16:creationId xmlns:a16="http://schemas.microsoft.com/office/drawing/2014/main" id="{6F1A3399-90BC-0589-5787-DB03A2F18721}"/>
              </a:ext>
            </a:extLst>
          </p:cNvPr>
          <p:cNvSpPr txBox="1"/>
          <p:nvPr/>
        </p:nvSpPr>
        <p:spPr>
          <a:xfrm>
            <a:off x="838200" y="1569842"/>
            <a:ext cx="2487669" cy="369332"/>
          </a:xfrm>
          <a:prstGeom prst="rect">
            <a:avLst/>
          </a:prstGeom>
          <a:noFill/>
        </p:spPr>
        <p:txBody>
          <a:bodyPr wrap="none" rtlCol="0">
            <a:spAutoFit/>
          </a:bodyPr>
          <a:lstStyle/>
          <a:p>
            <a:r>
              <a:rPr lang="de-AT" dirty="0"/>
              <a:t>Sarah Eschenbacher, </a:t>
            </a:r>
            <a:r>
              <a:rPr lang="de-AT" dirty="0" err="1"/>
              <a:t>BSc</a:t>
            </a:r>
            <a:endParaRPr lang="de-AT" dirty="0"/>
          </a:p>
        </p:txBody>
      </p:sp>
      <p:sp>
        <p:nvSpPr>
          <p:cNvPr id="9" name="Textfeld 8">
            <a:extLst>
              <a:ext uri="{FF2B5EF4-FFF2-40B4-BE49-F238E27FC236}">
                <a16:creationId xmlns:a16="http://schemas.microsoft.com/office/drawing/2014/main" id="{CF308CC3-24CB-FB90-3E2D-8ABA4B5A4CFA}"/>
              </a:ext>
            </a:extLst>
          </p:cNvPr>
          <p:cNvSpPr txBox="1"/>
          <p:nvPr/>
        </p:nvSpPr>
        <p:spPr>
          <a:xfrm>
            <a:off x="838201" y="3088998"/>
            <a:ext cx="7336808" cy="1754326"/>
          </a:xfrm>
          <a:prstGeom prst="rect">
            <a:avLst/>
          </a:prstGeom>
          <a:noFill/>
        </p:spPr>
        <p:txBody>
          <a:bodyPr wrap="square" rtlCol="0">
            <a:spAutoFit/>
          </a:bodyPr>
          <a:lstStyle/>
          <a:p>
            <a:r>
              <a:rPr lang="en-US" dirty="0"/>
              <a:t>This thesis presents an AI system designed to address industrial skill shortages through the integration of knowledge from both written documentation and experienced workers' expertise. The system employs four distinct memory types, inspired by human memory, to effectively capture, store, and facilitate knowledge exchange between humans and AI assistants.</a:t>
            </a:r>
            <a:endParaRPr lang="de-AT" dirty="0"/>
          </a:p>
        </p:txBody>
      </p:sp>
      <p:sp>
        <p:nvSpPr>
          <p:cNvPr id="13" name="Textfeld 12">
            <a:extLst>
              <a:ext uri="{FF2B5EF4-FFF2-40B4-BE49-F238E27FC236}">
                <a16:creationId xmlns:a16="http://schemas.microsoft.com/office/drawing/2014/main" id="{8F912F6C-F854-02E4-2CAB-4DA13D10BBB8}"/>
              </a:ext>
            </a:extLst>
          </p:cNvPr>
          <p:cNvSpPr txBox="1"/>
          <p:nvPr/>
        </p:nvSpPr>
        <p:spPr>
          <a:xfrm>
            <a:off x="9653027" y="5864607"/>
            <a:ext cx="760144" cy="200055"/>
          </a:xfrm>
          <a:prstGeom prst="rect">
            <a:avLst/>
          </a:prstGeom>
          <a:noFill/>
        </p:spPr>
        <p:txBody>
          <a:bodyPr wrap="none" rtlCol="0">
            <a:spAutoFit/>
          </a:bodyPr>
          <a:lstStyle/>
          <a:p>
            <a:r>
              <a:rPr lang="de-DE" sz="700" dirty="0"/>
              <a:t>own </a:t>
            </a:r>
            <a:r>
              <a:rPr lang="de-DE" sz="700" dirty="0" err="1"/>
              <a:t>illustration</a:t>
            </a:r>
            <a:endParaRPr lang="de-AT" sz="700" dirty="0"/>
          </a:p>
        </p:txBody>
      </p:sp>
      <p:pic>
        <p:nvPicPr>
          <p:cNvPr id="4" name="Grafik 3" descr="Ein Bild, das Text, Cartoon, Poster enthält.&#10;&#10;KI-generierte Inhalte können fehlerhaft sein.">
            <a:extLst>
              <a:ext uri="{FF2B5EF4-FFF2-40B4-BE49-F238E27FC236}">
                <a16:creationId xmlns:a16="http://schemas.microsoft.com/office/drawing/2014/main" id="{58A94A88-CDB8-884C-E8BD-326A1C1FE043}"/>
              </a:ext>
            </a:extLst>
          </p:cNvPr>
          <p:cNvPicPr>
            <a:picLocks noChangeAspect="1"/>
          </p:cNvPicPr>
          <p:nvPr/>
        </p:nvPicPr>
        <p:blipFill>
          <a:blip r:embed="rId3"/>
          <a:stretch>
            <a:fillRect/>
          </a:stretch>
        </p:blipFill>
        <p:spPr>
          <a:xfrm>
            <a:off x="8688356" y="1828579"/>
            <a:ext cx="2665443" cy="3998165"/>
          </a:xfrm>
          <a:prstGeom prst="rect">
            <a:avLst/>
          </a:prstGeom>
        </p:spPr>
      </p:pic>
    </p:spTree>
    <p:extLst>
      <p:ext uri="{BB962C8B-B14F-4D97-AF65-F5344CB8AC3E}">
        <p14:creationId xmlns:p14="http://schemas.microsoft.com/office/powerpoint/2010/main" val="151568270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76</Words>
  <Application>Microsoft Office PowerPoint</Application>
  <PresentationFormat>Breitbild</PresentationFormat>
  <Paragraphs>5</Paragraphs>
  <Slides>1</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Aptos</vt:lpstr>
      <vt:lpstr>Arial</vt:lpstr>
      <vt:lpstr>Calibri</vt:lpstr>
      <vt:lpstr>Calibri Light</vt:lpstr>
      <vt:lpstr>Office</vt:lpstr>
      <vt:lpstr>Cognitive Architecture for Industrial Knowledge Retention:  An LLM-Based Agentic Memory Framework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Milan</dc:creator>
  <cp:lastModifiedBy>Eschenbacher, Sarah</cp:lastModifiedBy>
  <cp:revision>9</cp:revision>
  <dcterms:created xsi:type="dcterms:W3CDTF">2019-03-28T08:56:36Z</dcterms:created>
  <dcterms:modified xsi:type="dcterms:W3CDTF">2025-06-15T21:50:10Z</dcterms:modified>
</cp:coreProperties>
</file>